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31" r:id="rId2"/>
    <p:sldId id="836" r:id="rId3"/>
    <p:sldId id="837" r:id="rId4"/>
    <p:sldId id="840" r:id="rId5"/>
    <p:sldId id="852" r:id="rId6"/>
    <p:sldId id="860" r:id="rId7"/>
    <p:sldId id="859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0E68C"/>
    <a:srgbClr val="169B42"/>
    <a:srgbClr val="800000"/>
    <a:srgbClr val="FFFF99"/>
    <a:srgbClr val="FAEBB4"/>
    <a:srgbClr val="278218"/>
    <a:srgbClr val="FFCCFF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987" autoAdjust="0"/>
    <p:restoredTop sz="94647" autoAdjust="0"/>
  </p:normalViewPr>
  <p:slideViewPr>
    <p:cSldViewPr snapToGrid="0">
      <p:cViewPr>
        <p:scale>
          <a:sx n="100" d="100"/>
          <a:sy n="100" d="100"/>
        </p:scale>
        <p:origin x="-2814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"/>
    </p:cViewPr>
  </p:sorterViewPr>
  <p:notesViewPr>
    <p:cSldViewPr snapToGrid="0">
      <p:cViewPr varScale="1">
        <p:scale>
          <a:sx n="90" d="100"/>
          <a:sy n="90" d="100"/>
        </p:scale>
        <p:origin x="-3813" y="-51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3AF72E3-C060-4DFF-BADD-30905BEFB189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35D61B1-F712-4D79-B0F0-EF3B17AEC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E832AAC-4135-4ED7-B155-48DEAB8B488A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B90363E-55B9-4769-ACFF-FD65EB9DC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1096" y="-1"/>
            <a:ext cx="2560751" cy="191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5225" y="0"/>
            <a:ext cx="1628775" cy="195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32994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905110"/>
            <a:ext cx="6705600" cy="6858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86000" y="3886200"/>
            <a:ext cx="6719888" cy="762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1613"/>
            <a:ext cx="2133600" cy="169862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endParaRPr lang="en-US" alt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  <a:prstGeom prst="rect">
            <a:avLst/>
          </a:prstGeom>
        </p:spPr>
        <p:txBody>
          <a:bodyPr/>
          <a:lstStyle>
            <a:lvl1pPr algn="ctr">
              <a:defRPr>
                <a:effectLst/>
                <a:latin typeface="+mn-lt"/>
              </a:defRPr>
            </a:lvl1pPr>
          </a:lstStyle>
          <a:p>
            <a:endParaRPr lang="en-US" alt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>
                <a:effectLst/>
                <a:latin typeface="+mn-lt"/>
              </a:defRPr>
            </a:lvl1pPr>
          </a:lstStyle>
          <a:p>
            <a:fld id="{595E3F7F-7315-43DB-A427-9085E2093E9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44500" y="2514600"/>
            <a:ext cx="1765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L o g o</a:t>
            </a: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1976438" y="2547913"/>
            <a:ext cx="7167562" cy="12573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Rectangle 21"/>
          <p:cNvSpPr>
            <a:spLocks noChangeArrowheads="1"/>
          </p:cNvSpPr>
          <p:nvPr userDrawn="1"/>
        </p:nvSpPr>
        <p:spPr bwMode="gray">
          <a:xfrm flipV="1">
            <a:off x="0" y="1896385"/>
            <a:ext cx="9144000" cy="7270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086100" y="1987746"/>
            <a:ext cx="5204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F0E68C"/>
                </a:solidFill>
              </a:rPr>
              <a:t>BHW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 TECHNOLOGIES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123907" name="Picture 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8803" y="0"/>
            <a:ext cx="1860605" cy="190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82519" y="0"/>
            <a:ext cx="836917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6926" y="352425"/>
            <a:ext cx="1421426" cy="981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93683" y="0"/>
            <a:ext cx="1864529" cy="1899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95530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19800" cy="5567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7216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19225"/>
            <a:ext cx="8229600" cy="4879975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3114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EC71-619F-4ACA-91DD-BF24D82945B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9796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52861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879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879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406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7406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62296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1077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1295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438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6538912"/>
            <a:ext cx="9144000" cy="31908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51" name="Group 27"/>
          <p:cNvGrpSpPr>
            <a:grpSpLocks/>
          </p:cNvGrpSpPr>
          <p:nvPr userDrawn="1"/>
        </p:nvGrpSpPr>
        <p:grpSpPr bwMode="auto">
          <a:xfrm>
            <a:off x="0" y="1928"/>
            <a:ext cx="9144000" cy="609600"/>
            <a:chOff x="0" y="432"/>
            <a:chExt cx="5760" cy="384"/>
          </a:xfrm>
        </p:grpSpPr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0" y="432"/>
              <a:ext cx="5760" cy="9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0" y="432"/>
              <a:ext cx="5760" cy="38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9225"/>
            <a:ext cx="8229600" cy="487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37325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5DC861A1-D03D-4C72-9012-3718BCACE4B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459271" y="6561951"/>
            <a:ext cx="25678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b="1" i="1" dirty="0" smtClean="0"/>
              <a:t>BHW Technologies Proprietary</a:t>
            </a:r>
            <a:endParaRPr lang="en-US" altLang="en-US" sz="1200" b="1" i="1" dirty="0"/>
          </a:p>
        </p:txBody>
      </p:sp>
      <p:pic>
        <p:nvPicPr>
          <p:cNvPr id="11" name="Picture 10" descr="BHW Logo 20170830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493415" y="0"/>
            <a:ext cx="650585" cy="6117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hw-tech.com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bhwtechnologie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HW Logo 201708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650" y="2682593"/>
            <a:ext cx="1066972" cy="1003291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6435" y="2643162"/>
            <a:ext cx="7167565" cy="1085866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altLang="zh-CN" sz="1900" dirty="0" smtClean="0">
                <a:latin typeface="Arial" pitchFamily="34" charset="0"/>
                <a:cs typeface="Arial" pitchFamily="34" charset="0"/>
              </a:rPr>
              <a:t>Advanced RF IC, Front-End Module, RF Active integrated Antenna (</a:t>
            </a:r>
            <a:r>
              <a:rPr lang="en-US" altLang="zh-CN" sz="1900" dirty="0" err="1" smtClean="0">
                <a:latin typeface="Arial" pitchFamily="34" charset="0"/>
                <a:cs typeface="Arial" pitchFamily="34" charset="0"/>
              </a:rPr>
              <a:t>RFAiA</a:t>
            </a:r>
            <a:r>
              <a:rPr lang="en-US" altLang="zh-CN" sz="1900" baseline="30000" dirty="0" err="1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altLang="zh-CN" sz="1900" dirty="0" smtClean="0">
                <a:latin typeface="Arial" pitchFamily="34" charset="0"/>
                <a:cs typeface="Arial" pitchFamily="34" charset="0"/>
              </a:rPr>
              <a:t>) and Wireless Sub-System Solutions</a:t>
            </a:r>
            <a:endParaRPr lang="en-US" altLang="en-US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6561" y="3647303"/>
            <a:ext cx="135924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bg2">
                    <a:lumMod val="10000"/>
                  </a:schemeClr>
                </a:solidFill>
              </a:rPr>
              <a:t>RF Chips &amp; Beyond</a:t>
            </a:r>
            <a:endParaRPr lang="en-US" sz="9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38250" y="26289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  <a:latin typeface="Arial Black" pitchFamily="34" charset="0"/>
              </a:rPr>
              <a:t>TM</a:t>
            </a:r>
            <a:endParaRPr lang="en-US" sz="1200" b="1" dirty="0">
              <a:solidFill>
                <a:schemeClr val="bg2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8465" y="6313132"/>
            <a:ext cx="1848326" cy="375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 smtClean="0">
                <a:hlinkClick r:id="rId3"/>
              </a:rPr>
              <a:t>www.bhw-tech.com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46603" y="6061099"/>
            <a:ext cx="945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/>
              <a:t>Rev. 2.1</a:t>
            </a:r>
            <a:endParaRPr lang="en-US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8650" y="3866973"/>
            <a:ext cx="78930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BHW Application Note #015</a:t>
            </a:r>
          </a:p>
          <a:p>
            <a:pPr algn="ctr"/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BHWL161 GNSS Full-Band High-Performance LNA in Super-Compact 1x1mm DFN with Relaxed Pin Pitch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AR and GNSS, monitoring Earth from space - Worldsensing TechBlog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6436"/>
            <a:ext cx="9124950" cy="4850439"/>
          </a:xfrm>
          <a:prstGeom prst="rect">
            <a:avLst/>
          </a:prstGeom>
          <a:noFill/>
        </p:spPr>
      </p:pic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EC71-619F-4ACA-91DD-BF24D82945BB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32" name="Rectangle 4"/>
          <p:cNvSpPr txBox="1">
            <a:spLocks noChangeArrowheads="1"/>
          </p:cNvSpPr>
          <p:nvPr/>
        </p:nvSpPr>
        <p:spPr bwMode="auto">
          <a:xfrm>
            <a:off x="-2" y="-16476"/>
            <a:ext cx="8795464" cy="54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effectLst/>
                <a:latin typeface="+mj-lt"/>
              </a:defRPr>
            </a:lvl1pPr>
          </a:lstStyle>
          <a:p>
            <a:pPr lvl="0">
              <a:defRPr/>
            </a:pPr>
            <a:r>
              <a:rPr lang="en-US" altLang="zh-CN" sz="34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Background: Multi-Band High-Precision GNSS</a:t>
            </a:r>
            <a:endParaRPr kumimoji="0" lang="en-US" altLang="en-U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833" y="5555607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BHWL161 is a wideband GNSS LNA for simultaneous coverage of all frequency bands (1165-1610MHz), all constellations with a single matching, providing lowest noise figure (NF~0.4/0.7dB) and highest-class linearity (Input P1dB~-3dBm) on the market today.</a:t>
            </a:r>
            <a:endParaRPr lang="en-US" b="1" dirty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556739" y="6239372"/>
            <a:ext cx="2231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2">
                    <a:lumMod val="10000"/>
                  </a:schemeClr>
                </a:solidFill>
              </a:rPr>
              <a:t>DFN-4L 1.</a:t>
            </a:r>
            <a:r>
              <a:rPr lang="en-US" altLang="zh-CN" sz="1400" b="1" dirty="0" smtClean="0">
                <a:solidFill>
                  <a:schemeClr val="bg2">
                    <a:lumMod val="10000"/>
                  </a:schemeClr>
                </a:solidFill>
              </a:rPr>
              <a:t>0</a:t>
            </a:r>
            <a:r>
              <a:rPr lang="en-US" sz="1400" b="1" dirty="0" smtClean="0">
                <a:solidFill>
                  <a:schemeClr val="bg2">
                    <a:lumMod val="10000"/>
                  </a:schemeClr>
                </a:solidFill>
              </a:rPr>
              <a:t>x1.0x0.45mm</a:t>
            </a:r>
            <a:endParaRPr lang="en-US" sz="1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EC71-619F-4ACA-91DD-BF24D82945BB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62630" y="585522"/>
            <a:ext cx="2611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Functional Block Diagram</a:t>
            </a:r>
            <a:endParaRPr lang="en-US" b="1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5643" y="3368807"/>
            <a:ext cx="184710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Package Pin-Out</a:t>
            </a:r>
          </a:p>
          <a:p>
            <a:pPr algn="ctr"/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(Top “See-Through” View)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85053" y="648001"/>
            <a:ext cx="4893275" cy="3322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Product Overview: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Advanced GaAs E/D-pHEMT Process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Ultra-Wideband 700MHz~2.5GHz Operational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Support Full-Band GNSS 1165~1610MHz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Ultra-Low 0.45/0.4dB EVB/De-Embedded NF at L1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Record-Low 0.3dB NF at L1 with Optimal Matching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NF &lt;0.7dB at L1/L5; &lt;0.8dB over Full GNSS Bands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Gain: 15.5/17dB (High/Low Band)</a:t>
            </a:r>
          </a:p>
          <a:p>
            <a:pPr lvl="0"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High Input P1dB: -3/-4dBm at 3.3/2.8V at 1575MHz</a:t>
            </a:r>
          </a:p>
          <a:p>
            <a:pPr lvl="0"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IIP3: ~+5dBm at Vdd=3.3V at 1575MHz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Adjustable Current: 1.5~7mA at 1.2~3.6V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ESD at All I/O Ports: 1kV HBM, &gt;2KV CDM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Ultra-Compact  1.0x1.0mm DFN-4L Package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Relaxed Pin Pitch 0.65mm for Easy PCB Assembly</a:t>
            </a:r>
            <a:endParaRPr lang="en-US" sz="1550" b="1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-4375" y="32952"/>
            <a:ext cx="8464633" cy="54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effectLst/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BHWL161 Wideband GaAs Low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Noise Amplifier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89173" y="4044778"/>
            <a:ext cx="4893275" cy="24548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Applications: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GNSS for Smartphones, Smart Watches, Wearables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GNSS for PNDs, UAVs and Drones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GNSS for Vehicles, ADS Systems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GNSS for Shared Rides, Asset Tracking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Active GNSS Antennas &amp; Modules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UHF 600/700/868/915MHz Products</a:t>
            </a:r>
          </a:p>
          <a:p>
            <a:pPr lvl="0"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2.4GHz Angle-of-Arrival Systems</a:t>
            </a:r>
          </a:p>
          <a:p>
            <a:pPr lvl="0"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2.4GHz Remote Controls</a:t>
            </a:r>
          </a:p>
          <a:p>
            <a:pPr>
              <a:buFont typeface="Wingdings" pitchFamily="2" charset="2"/>
              <a:buChar char="Ø"/>
            </a:pPr>
            <a:r>
              <a:rPr lang="en-US" sz="1550" b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Other Generic Radios from Sub-GHz to 2.5GHz</a:t>
            </a:r>
            <a:endParaRPr lang="en-US" sz="1550" b="1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39" y="910589"/>
            <a:ext cx="2343151" cy="2343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977" y="3908277"/>
            <a:ext cx="2336456" cy="234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95625" y="3781168"/>
            <a:ext cx="717233" cy="70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92450" y="2969079"/>
            <a:ext cx="717550" cy="72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EC71-619F-4ACA-91DD-BF24D82945BB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2" name="Rectangle 4"/>
          <p:cNvSpPr txBox="1">
            <a:spLocks noChangeArrowheads="1"/>
          </p:cNvSpPr>
          <p:nvPr/>
        </p:nvSpPr>
        <p:spPr bwMode="auto">
          <a:xfrm>
            <a:off x="-2" y="0"/>
            <a:ext cx="8795464" cy="54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effectLst/>
                <a:latin typeface="+mj-lt"/>
              </a:defRPr>
            </a:lvl1pPr>
          </a:lstStyle>
          <a:p>
            <a:pPr lvl="0">
              <a:defRPr/>
            </a:pPr>
            <a:r>
              <a:rPr lang="en-US" altLang="zh-CN" sz="2800" b="1" i="0" dirty="0" smtClean="0">
                <a:solidFill>
                  <a:schemeClr val="bg1"/>
                </a:solidFill>
              </a:rPr>
              <a:t>BHWL161 High-Band EVB Noise Figure</a:t>
            </a:r>
            <a:endParaRPr kumimoji="0" lang="en-US" altLang="en-US" sz="2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960568"/>
            <a:ext cx="926567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Notes: </a:t>
            </a:r>
          </a:p>
          <a:p>
            <a:r>
              <a:rPr lang="en-US" sz="1050" b="1" dirty="0" smtClean="0"/>
              <a:t>-Measured data included EVB feedline and SMA connector losses. Intrinsic LNA NF should be ~0.05dB lower</a:t>
            </a:r>
          </a:p>
          <a:p>
            <a:r>
              <a:rPr lang="en-US" sz="1050" b="1" dirty="0" smtClean="0"/>
              <a:t>-The above data were taken from EVB optimized for Vdd=Ven=2.8V. NF and S-parameters at lower voltages can be further optimized if needed.</a:t>
            </a:r>
            <a:endParaRPr lang="en-US" sz="105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347785" y="617816"/>
            <a:ext cx="5247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Typical Noise Figure Over Different Vdd/Ven</a:t>
            </a:r>
            <a:endParaRPr lang="en-US" sz="1600" b="1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6009" y="963446"/>
            <a:ext cx="6952616" cy="491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EC71-619F-4ACA-91DD-BF24D82945BB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32" name="Rectangle 4"/>
          <p:cNvSpPr txBox="1">
            <a:spLocks noChangeArrowheads="1"/>
          </p:cNvSpPr>
          <p:nvPr/>
        </p:nvSpPr>
        <p:spPr bwMode="auto">
          <a:xfrm>
            <a:off x="-2" y="0"/>
            <a:ext cx="8795464" cy="54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effectLst/>
                <a:latin typeface="+mj-lt"/>
              </a:defRPr>
            </a:lvl1pPr>
          </a:lstStyle>
          <a:p>
            <a:pPr lvl="0">
              <a:defRPr/>
            </a:pPr>
            <a:r>
              <a:rPr lang="en-US" altLang="zh-CN" sz="2800" b="1" i="0" dirty="0" smtClean="0">
                <a:solidFill>
                  <a:schemeClr val="bg1"/>
                </a:solidFill>
              </a:rPr>
              <a:t>BHWL161 Full-Band EVB Noise Figure</a:t>
            </a:r>
            <a:endParaRPr kumimoji="0" lang="en-US" altLang="en-US" sz="2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048" y="6265367"/>
            <a:ext cx="8625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Notes: Measured data included EVB feedline and SMA connector losses. Intrinsic LNA NF should be ~0.05dB lower.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03425" y="601340"/>
            <a:ext cx="545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Typical Noise Figure Over Full GNSS Bands</a:t>
            </a:r>
            <a:endParaRPr lang="en-US" b="1" dirty="0"/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" y="1021245"/>
            <a:ext cx="7848600" cy="484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EC71-619F-4ACA-91DD-BF24D82945BB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781292"/>
            <a:ext cx="8517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alibri" pitchFamily="34" charset="0"/>
                <a:cs typeface="Calibri" pitchFamily="34" charset="0"/>
              </a:rPr>
              <a:t>This is an abridged version of BHW </a:t>
            </a:r>
            <a:r>
              <a:rPr lang="en-US" sz="2000" b="1" i="1" dirty="0" err="1" smtClean="0">
                <a:latin typeface="Calibri" pitchFamily="34" charset="0"/>
                <a:cs typeface="Calibri" pitchFamily="34" charset="0"/>
              </a:rPr>
              <a:t>AppNote</a:t>
            </a:r>
            <a:r>
              <a:rPr lang="en-US" sz="2000" b="1" i="1" dirty="0" smtClean="0">
                <a:latin typeface="Calibri" pitchFamily="34" charset="0"/>
                <a:cs typeface="Calibri" pitchFamily="34" charset="0"/>
              </a:rPr>
              <a:t> #</a:t>
            </a:r>
            <a:r>
              <a:rPr lang="en-US" sz="2000" b="1" i="1" dirty="0" smtClean="0">
                <a:latin typeface="Calibri" pitchFamily="34" charset="0"/>
                <a:cs typeface="Calibri" pitchFamily="34" charset="0"/>
              </a:rPr>
              <a:t>015. </a:t>
            </a:r>
            <a:r>
              <a:rPr lang="en-US" sz="2000" b="1" i="1" dirty="0" smtClean="0">
                <a:latin typeface="Calibri" pitchFamily="34" charset="0"/>
                <a:cs typeface="Calibri" pitchFamily="34" charset="0"/>
              </a:rPr>
              <a:t>Please contact BHW Support or your local sales rep/distributor for a complete copy of the document and other related information.</a:t>
            </a:r>
          </a:p>
          <a:p>
            <a:endParaRPr lang="en-US" sz="2000" b="1" i="1" dirty="0" smtClean="0">
              <a:latin typeface="Calibri" pitchFamily="34" charset="0"/>
              <a:cs typeface="Calibri" pitchFamily="34" charset="0"/>
            </a:endParaRPr>
          </a:p>
          <a:p>
            <a:endParaRPr lang="en-US" sz="1600" b="1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15188" y="3178"/>
            <a:ext cx="8403883" cy="54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effectLst/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BHW</a:t>
            </a:r>
            <a:r>
              <a:rPr kumimoji="0" lang="en-US" altLang="zh-CN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6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RF Front-End AppNote Library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EC71-619F-4ACA-91DD-BF24D82945BB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3083" y="609842"/>
            <a:ext cx="9009727" cy="580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In addition to standard datasheets and EVB/BOM info, BHW publishes an AppNote series that address various topics on RF front-end design and performance over a wide frequency range from 300MHz to 6GHz, as an effort to assist customers in developing cutting-edge, cost-competitive products:</a:t>
            </a:r>
          </a:p>
          <a:p>
            <a:pPr>
              <a:lnSpc>
                <a:spcPts val="800"/>
              </a:lnSpc>
            </a:pP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#001 - Cross-Over Cascade of BHWM253 to Boost Tx Power and Rx Sensitivity of 2.4GHz Systems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#002 - Accurate Benchmark of GNSS CN0 Using the Power-Splitter Method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#003 - Boosting Wi-Fi Tx Power and Rx Sensitivity with BHWA251 and BHWM252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#004 - UHF 900MHz RF Front-End Solution Using BHWA251 Half-Watt PA and BHWL160 Sub-1dB-NF LNA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#005 - </a:t>
            </a:r>
            <a:r>
              <a:rPr lang="en-US" altLang="zh-CN" sz="1050" b="1" dirty="0" smtClean="0">
                <a:latin typeface="Calibri" pitchFamily="34" charset="0"/>
                <a:cs typeface="Calibri" pitchFamily="34" charset="0"/>
              </a:rPr>
              <a:t>Sub-1GHz Applications of BHWA350 2-in-1 Wideband Fully Matched Amplifier</a:t>
            </a: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1050" b="1" dirty="0" smtClean="0">
                <a:latin typeface="Calibri" pitchFamily="34" charset="0"/>
                <a:cs typeface="Calibri" pitchFamily="34" charset="0"/>
              </a:rPr>
              <a:t> BHW AppNote #006 - Low-Noise High-IIP3 LNB Architecture for Dual-Band High-Precision GNSS Using Cascade of BHWL160</a:t>
            </a: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#007 - UWB RF Front-End Solution Using BHWA350 and BHWM552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#008 - High-Power 5.8GHz RF Front-End Solution Using BHWA555 and BHWM552 for ETC, V2X and Wireless Video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#009 - 5.8GHz RF Front-End Using BHWA350 and BHWM552 for Wireless Audio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#010 - Multi-Constellation GNSS Active Antenna Using BHWL161 Cascade and Single-Fed Dual-Band Antenna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#011 - BHWL161 Super-Compact Low-Power Low Noise Amplifier for Range Extension of 2.4GHz RC and </a:t>
            </a:r>
            <a:r>
              <a:rPr lang="en-US" sz="1050" b="1" dirty="0" err="1" smtClean="0">
                <a:latin typeface="Calibri" pitchFamily="34" charset="0"/>
                <a:cs typeface="Calibri" pitchFamily="34" charset="0"/>
              </a:rPr>
              <a:t>IoT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#012 - Enabling Cost-Effective High-Precision GNSS Using BHWL161 and Linear-Polarization  PCB Antenna 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#013 - GNSS Noise Floor vs Receiver Architecture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#014 - Designing Ultra Low-Power High-Performance GNSS Products Using BHWL160 GaAs PHEMT LNA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#015 - BHWL161 GNSS Full-Band High-Performance LNA in Super-Compact 1x1mm DFN with Relaxed Pin Pitch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#016 - Improving GNSS NF Measurement Accuracy Using  Broadband LNA BHWL161 as Pre-Amp 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#017 - High-Efficiency, Low-NF 2.4GHz Front-End Solution for </a:t>
            </a:r>
            <a:r>
              <a:rPr lang="en-US" sz="1050" b="1" dirty="0" err="1" smtClean="0">
                <a:latin typeface="Calibri" pitchFamily="34" charset="0"/>
                <a:cs typeface="Calibri" pitchFamily="34" charset="0"/>
              </a:rPr>
              <a:t>IoT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Using BHWA251 and BHWM252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#018 - Optimizing BHWA555 Wideband One-Watt PA for Long-Range 5.8GHz Transmitter Applications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#019 - Miniature 2.4GHz RF Front-End with Integrated Chip Antenna and BHWM253 for TWS and IoT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#020 - Multiplying the Range for 2.4GHz Music Streaming with BHWR250L Active Integrated Antenna (AiA) 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#021 - Range Extension for 2.4GHz Wireless Systems with BHWR250M Active Integrated Antenna (AiA)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#022 - Enabling Long-Range Angle-of-Arrival for High-Precision Indoor Positioning with BHWR250N RF AiA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#023 - Extend the Range for 5.8GHz Audio/Video Streaming with BHWR580M Active Integrated Antenna (AiA)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#024 - Improving 5.8GHz Radio Link Budget with BHWR580L Active Integrated Antenna (AiA)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#025 - Improving Range and Throughput of 2.4GHz Wi-Fi with BHWR250 Array Antenna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#026 - Improving Range and Throughput of 5GHz Wi-Fi with BHWR550 Array Antenna</a:t>
            </a:r>
          </a:p>
          <a:p>
            <a:pPr>
              <a:buFont typeface="Wingdings" pitchFamily="2" charset="2"/>
              <a:buChar char="Ø"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BHW AppNote #027 - Multi-Band High-Accuracy GNSS Solutions Using BHWP150 DFN1x1 Ultra-Compact Power Divider &amp; Combiner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1050" b="1" dirty="0" smtClean="0">
                <a:latin typeface="Calibri" pitchFamily="34" charset="0"/>
                <a:cs typeface="Calibri" pitchFamily="34" charset="0"/>
              </a:rPr>
              <a:t> BHW AppNote #028 - Use BHWM252 Cascade to Extend Range of 2.4GHz Wireless Systems with Single-Port SoCs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1050" b="1" dirty="0" smtClean="0">
                <a:latin typeface="Calibri" pitchFamily="34" charset="0"/>
                <a:cs typeface="Calibri" pitchFamily="34" charset="0"/>
              </a:rPr>
              <a:t> BHW AppNote #029 - Improving Range of 2.4GHz Wireless Microphones and Audio Systems with BHWR250A Active Integrated Antenna (AiA)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1050" b="1" dirty="0" smtClean="0">
                <a:latin typeface="Calibri" pitchFamily="34" charset="0"/>
                <a:cs typeface="Calibri" pitchFamily="34" charset="0"/>
              </a:rPr>
              <a:t> BHW AppNote #030 -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Simultaneous Improvement in Range and Battery Life of 2.4GHz Wireless Systems with BHWR250M AiA</a:t>
            </a: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15188" y="3178"/>
            <a:ext cx="8403883" cy="54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effectLst/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BHW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RF Front-End Solutions AppNote Library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851" y="6281580"/>
            <a:ext cx="90451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800000"/>
                </a:solidFill>
              </a:rPr>
              <a:t>Contact </a:t>
            </a:r>
            <a:r>
              <a:rPr lang="en-US" sz="1050" b="1" dirty="0" smtClean="0">
                <a:solidFill>
                  <a:srgbClr val="800000"/>
                </a:solidFill>
                <a:hlinkClick r:id="rId2"/>
              </a:rPr>
              <a:t>support@bhwtechnologies.com</a:t>
            </a:r>
            <a:r>
              <a:rPr lang="en-US" sz="1050" b="1" dirty="0" smtClean="0">
                <a:solidFill>
                  <a:srgbClr val="800000"/>
                </a:solidFill>
              </a:rPr>
              <a:t> or BHW distributors/representatives for your copy of the above and new up-coming documents.</a:t>
            </a:r>
            <a:endParaRPr lang="en-US" sz="105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A"/>
      </a:accent4>
      <a:accent5>
        <a:srgbClr val="BDD8F1"/>
      </a:accent5>
      <a:accent6>
        <a:srgbClr val="3E9B71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12575</TotalTime>
  <Words>1026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sample</vt:lpstr>
      <vt:lpstr>Advanced RF IC, Front-End Module, RF Active integrated Antenna (RFAiATM) and Wireless Sub-System Solutions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Yuandan Dong</dc:creator>
  <cp:lastModifiedBy>Yongxi Qian</cp:lastModifiedBy>
  <cp:revision>1718</cp:revision>
  <dcterms:created xsi:type="dcterms:W3CDTF">2016-11-10T04:38:33Z</dcterms:created>
  <dcterms:modified xsi:type="dcterms:W3CDTF">2023-05-25T02:51:40Z</dcterms:modified>
</cp:coreProperties>
</file>